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7" r:id="rId1"/>
  </p:sldMasterIdLst>
  <p:notesMasterIdLst>
    <p:notesMasterId r:id="rId19"/>
  </p:notesMasterIdLst>
  <p:sldIdLst>
    <p:sldId id="256" r:id="rId2"/>
    <p:sldId id="282" r:id="rId3"/>
    <p:sldId id="271" r:id="rId4"/>
    <p:sldId id="281" r:id="rId5"/>
    <p:sldId id="279" r:id="rId6"/>
    <p:sldId id="283" r:id="rId7"/>
    <p:sldId id="274" r:id="rId8"/>
    <p:sldId id="273" r:id="rId9"/>
    <p:sldId id="272" r:id="rId10"/>
    <p:sldId id="284" r:id="rId11"/>
    <p:sldId id="275" r:id="rId12"/>
    <p:sldId id="278" r:id="rId13"/>
    <p:sldId id="265" r:id="rId14"/>
    <p:sldId id="285" r:id="rId15"/>
    <p:sldId id="277" r:id="rId16"/>
    <p:sldId id="259" r:id="rId17"/>
    <p:sldId id="2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47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618" y="72"/>
      </p:cViewPr>
      <p:guideLst/>
    </p:cSldViewPr>
  </p:slideViewPr>
  <p:outlineViewPr>
    <p:cViewPr>
      <p:scale>
        <a:sx n="33" d="100"/>
        <a:sy n="33" d="100"/>
      </p:scale>
      <p:origin x="0" y="-100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Disha2013\Desktop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FaDisha2013\Desktop\Book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Sheet1!$B$3:$B$39</c:f>
              <c:numCache>
                <c:formatCode>General</c:formatCode>
                <c:ptCount val="37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  <c:pt idx="8">
                  <c:v>2006</c:v>
                </c:pt>
                <c:pt idx="9">
                  <c:v>2005</c:v>
                </c:pt>
                <c:pt idx="10">
                  <c:v>2004</c:v>
                </c:pt>
                <c:pt idx="11">
                  <c:v>2003</c:v>
                </c:pt>
                <c:pt idx="12">
                  <c:v>2002</c:v>
                </c:pt>
                <c:pt idx="13">
                  <c:v>2001</c:v>
                </c:pt>
                <c:pt idx="14">
                  <c:v>2000</c:v>
                </c:pt>
                <c:pt idx="15">
                  <c:v>1999</c:v>
                </c:pt>
                <c:pt idx="16">
                  <c:v>1998</c:v>
                </c:pt>
                <c:pt idx="17">
                  <c:v>1997</c:v>
                </c:pt>
                <c:pt idx="18">
                  <c:v>1996</c:v>
                </c:pt>
                <c:pt idx="19">
                  <c:v>1995</c:v>
                </c:pt>
                <c:pt idx="20">
                  <c:v>1994</c:v>
                </c:pt>
                <c:pt idx="21">
                  <c:v>1993</c:v>
                </c:pt>
                <c:pt idx="22">
                  <c:v>1992</c:v>
                </c:pt>
                <c:pt idx="23">
                  <c:v>1991</c:v>
                </c:pt>
                <c:pt idx="24">
                  <c:v>1990</c:v>
                </c:pt>
                <c:pt idx="25">
                  <c:v>1989</c:v>
                </c:pt>
                <c:pt idx="26">
                  <c:v>1987</c:v>
                </c:pt>
                <c:pt idx="27">
                  <c:v>1984</c:v>
                </c:pt>
                <c:pt idx="28">
                  <c:v>1983</c:v>
                </c:pt>
                <c:pt idx="29">
                  <c:v>1981</c:v>
                </c:pt>
                <c:pt idx="30">
                  <c:v>1979</c:v>
                </c:pt>
                <c:pt idx="31">
                  <c:v>1978</c:v>
                </c:pt>
                <c:pt idx="32">
                  <c:v>1977</c:v>
                </c:pt>
                <c:pt idx="33">
                  <c:v>1976</c:v>
                </c:pt>
                <c:pt idx="34">
                  <c:v>1974</c:v>
                </c:pt>
                <c:pt idx="35">
                  <c:v>1972</c:v>
                </c:pt>
                <c:pt idx="36">
                  <c:v>1970</c:v>
                </c:pt>
              </c:numCache>
            </c:numRef>
          </c:xVal>
          <c:yVal>
            <c:numRef>
              <c:f>Sheet1!$C$3:$C$39</c:f>
              <c:numCache>
                <c:formatCode>General</c:formatCode>
                <c:ptCount val="37"/>
                <c:pt idx="0">
                  <c:v>648</c:v>
                </c:pt>
                <c:pt idx="1">
                  <c:v>613</c:v>
                </c:pt>
                <c:pt idx="2">
                  <c:v>512</c:v>
                </c:pt>
                <c:pt idx="3">
                  <c:v>419</c:v>
                </c:pt>
                <c:pt idx="4">
                  <c:v>369</c:v>
                </c:pt>
                <c:pt idx="5">
                  <c:v>287</c:v>
                </c:pt>
                <c:pt idx="6">
                  <c:v>200</c:v>
                </c:pt>
                <c:pt idx="7">
                  <c:v>106</c:v>
                </c:pt>
                <c:pt idx="8">
                  <c:v>91</c:v>
                </c:pt>
                <c:pt idx="9">
                  <c:v>103</c:v>
                </c:pt>
                <c:pt idx="10">
                  <c:v>44</c:v>
                </c:pt>
                <c:pt idx="11">
                  <c:v>32</c:v>
                </c:pt>
                <c:pt idx="12">
                  <c:v>40</c:v>
                </c:pt>
                <c:pt idx="13">
                  <c:v>30</c:v>
                </c:pt>
                <c:pt idx="14">
                  <c:v>53</c:v>
                </c:pt>
                <c:pt idx="15">
                  <c:v>13</c:v>
                </c:pt>
                <c:pt idx="16">
                  <c:v>25</c:v>
                </c:pt>
                <c:pt idx="17">
                  <c:v>32</c:v>
                </c:pt>
                <c:pt idx="18">
                  <c:v>26</c:v>
                </c:pt>
                <c:pt idx="19">
                  <c:v>14</c:v>
                </c:pt>
                <c:pt idx="20">
                  <c:v>29</c:v>
                </c:pt>
                <c:pt idx="21">
                  <c:v>26</c:v>
                </c:pt>
                <c:pt idx="22">
                  <c:v>7</c:v>
                </c:pt>
                <c:pt idx="23">
                  <c:v>21</c:v>
                </c:pt>
                <c:pt idx="24">
                  <c:v>3</c:v>
                </c:pt>
                <c:pt idx="25">
                  <c:v>3</c:v>
                </c:pt>
                <c:pt idx="26">
                  <c:v>2</c:v>
                </c:pt>
                <c:pt idx="27">
                  <c:v>1</c:v>
                </c:pt>
                <c:pt idx="28">
                  <c:v>3</c:v>
                </c:pt>
                <c:pt idx="29">
                  <c:v>2</c:v>
                </c:pt>
                <c:pt idx="30">
                  <c:v>22</c:v>
                </c:pt>
                <c:pt idx="31">
                  <c:v>3</c:v>
                </c:pt>
                <c:pt idx="32">
                  <c:v>3</c:v>
                </c:pt>
                <c:pt idx="33">
                  <c:v>11</c:v>
                </c:pt>
                <c:pt idx="34">
                  <c:v>3</c:v>
                </c:pt>
                <c:pt idx="35">
                  <c:v>6</c:v>
                </c:pt>
                <c:pt idx="36">
                  <c:v>3</c:v>
                </c:pt>
              </c:numCache>
            </c:numRef>
          </c:y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57046560"/>
        <c:axId val="157043032"/>
      </c:scatterChart>
      <c:valAx>
        <c:axId val="157046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Years</a:t>
                </a:r>
              </a:p>
            </c:rich>
          </c:tx>
          <c:layout>
            <c:manualLayout>
              <c:xMode val="edge"/>
              <c:yMode val="edge"/>
              <c:x val="0.47117235345581804"/>
              <c:y val="0.87868037328667248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043032"/>
        <c:crosses val="autoZero"/>
        <c:crossBetween val="midCat"/>
      </c:valAx>
      <c:valAx>
        <c:axId val="157043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Papers</a:t>
                </a:r>
              </a:p>
            </c:rich>
          </c:tx>
          <c:layout>
            <c:manualLayout>
              <c:xMode val="edge"/>
              <c:yMode val="edge"/>
              <c:x val="3.0555555555555555E-2"/>
              <c:y val="0.3062886410032079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0465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xVal>
            <c:numRef>
              <c:f>Sheet1!$B$3:$B$17</c:f>
              <c:numCache>
                <c:formatCode>General</c:formatCode>
                <c:ptCount val="15"/>
                <c:pt idx="0">
                  <c:v>2014</c:v>
                </c:pt>
                <c:pt idx="1">
                  <c:v>2013</c:v>
                </c:pt>
                <c:pt idx="2">
                  <c:v>2012</c:v>
                </c:pt>
                <c:pt idx="3">
                  <c:v>2011</c:v>
                </c:pt>
                <c:pt idx="4">
                  <c:v>2010</c:v>
                </c:pt>
                <c:pt idx="5">
                  <c:v>2009</c:v>
                </c:pt>
                <c:pt idx="6">
                  <c:v>2008</c:v>
                </c:pt>
                <c:pt idx="7">
                  <c:v>2007</c:v>
                </c:pt>
                <c:pt idx="8">
                  <c:v>2006</c:v>
                </c:pt>
                <c:pt idx="9">
                  <c:v>2005</c:v>
                </c:pt>
                <c:pt idx="10">
                  <c:v>2004</c:v>
                </c:pt>
                <c:pt idx="11">
                  <c:v>2003</c:v>
                </c:pt>
                <c:pt idx="12">
                  <c:v>2002</c:v>
                </c:pt>
                <c:pt idx="13">
                  <c:v>2001</c:v>
                </c:pt>
                <c:pt idx="14">
                  <c:v>2000</c:v>
                </c:pt>
              </c:numCache>
            </c:numRef>
          </c:xVal>
          <c:yVal>
            <c:numRef>
              <c:f>Sheet1!$C$3:$C$17</c:f>
              <c:numCache>
                <c:formatCode>General</c:formatCode>
                <c:ptCount val="15"/>
                <c:pt idx="0">
                  <c:v>648</c:v>
                </c:pt>
                <c:pt idx="1">
                  <c:v>613</c:v>
                </c:pt>
                <c:pt idx="2">
                  <c:v>512</c:v>
                </c:pt>
                <c:pt idx="3">
                  <c:v>419</c:v>
                </c:pt>
                <c:pt idx="4">
                  <c:v>369</c:v>
                </c:pt>
                <c:pt idx="5">
                  <c:v>287</c:v>
                </c:pt>
                <c:pt idx="6">
                  <c:v>200</c:v>
                </c:pt>
                <c:pt idx="7">
                  <c:v>106</c:v>
                </c:pt>
                <c:pt idx="8">
                  <c:v>91</c:v>
                </c:pt>
                <c:pt idx="9">
                  <c:v>103</c:v>
                </c:pt>
                <c:pt idx="10">
                  <c:v>44</c:v>
                </c:pt>
                <c:pt idx="11">
                  <c:v>32</c:v>
                </c:pt>
                <c:pt idx="12">
                  <c:v>40</c:v>
                </c:pt>
                <c:pt idx="13">
                  <c:v>30</c:v>
                </c:pt>
                <c:pt idx="14">
                  <c:v>53</c:v>
                </c:pt>
              </c:numCache>
            </c:numRef>
          </c:yVal>
          <c:smooth val="0"/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axId val="157044600"/>
        <c:axId val="157042248"/>
      </c:scatterChart>
      <c:valAx>
        <c:axId val="1570446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042248"/>
        <c:crosses val="autoZero"/>
        <c:crossBetween val="midCat"/>
      </c:valAx>
      <c:valAx>
        <c:axId val="1570422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</a:t>
                </a:r>
                <a:r>
                  <a:rPr lang="en-US" baseline="0"/>
                  <a:t> of papers</a:t>
                </a:r>
                <a:endParaRPr lang="en-US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70446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99F9C3-9E86-4748-97B9-CE89E011F4E7}" type="datetimeFigureOut">
              <a:rPr lang="en-US" smtClean="0"/>
              <a:t>8/28/2015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EAEBB2-BEF9-4C27-9FCF-291484B29A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403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B5B03-6E5A-4550-BC0D-BC44E603D73B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604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F672F1-6BD7-4C5E-8C16-8F4526D6A212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958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63927-C069-489F-BF42-9804C7F7732E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26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51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F82FE-A910-4D0C-BAAB-E783B75B92AE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400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6C55E-B0B0-412B-B18A-023A61BC6F18}" type="datetime1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93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1EBF8-30CA-4CC5-8E14-C06217FFC4D9}" type="datetime1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63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5566E-43D7-4D0B-8098-D41819817B5C}" type="datetime1">
              <a:rPr lang="en-US" smtClean="0"/>
              <a:t>8/28/2015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239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19F06-4AC9-4850-A187-DEC7BCFE213E}" type="datetime1">
              <a:rPr lang="en-US" smtClean="0"/>
              <a:t>8/28/2015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69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14739230-ED4A-42ED-A667-A93186FA45C3}" type="datetime1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766E8ED-6228-4FE1-A3DD-1709A4757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83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91027F-8A7C-45CA-9E77-FDF487436A5B}" type="datetime1">
              <a:rPr lang="en-US" smtClean="0"/>
              <a:t>8/28/2015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81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D663CCB-ABE7-425A-AB63-7A5786B4BB3F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766E8ED-6228-4FE1-A3DD-1709A47576C2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6092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9225" y="254311"/>
            <a:ext cx="8706117" cy="1184537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Polytechnic University of Tirana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Faculty of Information Technology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Computer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Engineering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39719" y="2592790"/>
            <a:ext cx="9144000" cy="1727954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Overview of current and future trends in Virtual Machines</a:t>
            </a:r>
          </a:p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5F874-7BD5-4DF1-89CD-646D9113DF30}" type="datetime1">
              <a:rPr lang="en-US" smtClean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DAAD 15th Workshop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1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5601" y="169892"/>
            <a:ext cx="1187900" cy="135337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036254" y="5097877"/>
            <a:ext cx="21194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Genti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Disha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219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Virtual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Diagram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History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Trends of research papers on ieee.org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Current trends research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Future trends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6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Dynamic resource management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4871"/>
            <a:ext cx="10198994" cy="2823648"/>
          </a:xfrm>
        </p:spPr>
        <p:txBody>
          <a:bodyPr>
            <a:normAutofit fontScale="92500"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Live migration is one of the key technique for dynamic resource management</a:t>
            </a:r>
            <a:endParaRPr lang="sq-A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provides the ability for virtual machines that are over utilizing the resources of a server to be moved to underutilized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servers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authors try to achieve very low and predictable downtimes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82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q-A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Industry will continue to adopt virtualization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sq-A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nefficient and unutilized servers can be replaced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oftware can be tested in isolated environments</a:t>
            </a:r>
            <a:endParaRPr lang="sq-A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software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tested while isolated in harmless virtual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partitions</a:t>
            </a:r>
            <a:endParaRPr lang="sq-AL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centers </a:t>
            </a:r>
            <a:r>
              <a:rPr lang="sq-A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change their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priorities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62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 security implications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30177"/>
            <a:ext cx="10515600" cy="2990052"/>
          </a:xfrm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industry hasn’t fully explored the security implications of virtual technology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machines are vulnerable to attacks from traditional methods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13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8387" y="2086892"/>
            <a:ext cx="10058400" cy="4023360"/>
          </a:xfrm>
          <a:solidFill>
            <a:schemeClr val="bg1"/>
          </a:solidFill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Virtual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Diagram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History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Trends of research papers on ieee.org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Current trends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Future trends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33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Future trends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 technology relies on CPU architecture, which is grows slower than software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Rapid growth of software and hardware resources has made virtual machines more and more complex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</a:t>
            </a:r>
            <a:r>
              <a:rPr lang="sq-A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a big concearn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future of enterprise IT management will be based on virtual computing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q-A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(intel.com)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Courier New" panose="02070309020205020404" pitchFamily="49" charset="0"/>
              <a:buChar char="o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8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59864"/>
            <a:ext cx="10515600" cy="2699667"/>
          </a:xfrm>
        </p:spPr>
        <p:txBody>
          <a:bodyPr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Machines play an important role in the industry of cloud computing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Paper trends show that academicals research is continuously increasing in this field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Security concerns is becoming very import for both </a:t>
            </a:r>
            <a:r>
              <a:rPr lang="en-US" sz="28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research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Machines tend to be more complex in the next decade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972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Questions??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39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Virtual </a:t>
            </a:r>
            <a:r>
              <a:rPr lang="en-US" sz="32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Machine Diagram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History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Trends of research papers on ieee.org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Current trends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Future trends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93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0238" y="274442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 Machine Diagram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94715" y="5220699"/>
            <a:ext cx="7123008" cy="969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Hardware</a:t>
            </a:r>
            <a:endParaRPr lang="en-US" sz="2000" dirty="0"/>
          </a:p>
        </p:txBody>
      </p:sp>
      <p:sp>
        <p:nvSpPr>
          <p:cNvPr id="9" name="Rectangle 8"/>
          <p:cNvSpPr/>
          <p:nvPr/>
        </p:nvSpPr>
        <p:spPr>
          <a:xfrm>
            <a:off x="2794715" y="4157342"/>
            <a:ext cx="7123008" cy="969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Host VM/ Virtual Machine Monitor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787477" y="3085940"/>
            <a:ext cx="1587575" cy="969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Virtual Machine</a:t>
            </a:r>
            <a:endParaRPr lang="en-US" sz="2000" dirty="0"/>
          </a:p>
        </p:txBody>
      </p:sp>
      <p:sp>
        <p:nvSpPr>
          <p:cNvPr id="17" name="Rectangle 16"/>
          <p:cNvSpPr/>
          <p:nvPr/>
        </p:nvSpPr>
        <p:spPr>
          <a:xfrm>
            <a:off x="4620968" y="3079917"/>
            <a:ext cx="1587575" cy="969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Virtual Machine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481416" y="3079917"/>
            <a:ext cx="1587575" cy="969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Virtual Machine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8330147" y="3079917"/>
            <a:ext cx="1587575" cy="969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Virtual Machine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787477" y="1983191"/>
            <a:ext cx="1587575" cy="969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Guest OS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620968" y="1977168"/>
            <a:ext cx="1587575" cy="969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Guest OS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6481416" y="1977168"/>
            <a:ext cx="1587575" cy="969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Guest OS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8330147" y="1977168"/>
            <a:ext cx="1587575" cy="9694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Guest OS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9123934" y="1145361"/>
            <a:ext cx="3068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(Full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Virtualization)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4588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Virtual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Diagram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Trends of research papers on ieee.org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Current trends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Future trends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2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History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1960 - grew out of time sharing (IBM) – IBM was the first to bring this concept to commercial environments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Market Leaders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1998 -  VMWare was established (current market leader)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2003 – Microsoft entered the market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2007 -  Citrix Inc. entered the market in 2007 (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open source)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91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Virtual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Machine Diagram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History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Trends of research papers on ieee.org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Current trends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Future trends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11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1104"/>
            <a:ext cx="10515600" cy="1325563"/>
          </a:xfrm>
        </p:spPr>
        <p:txBody>
          <a:bodyPr/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Trends of papers in Virtual Machines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42450"/>
            <a:ext cx="10515600" cy="4351338"/>
          </a:xfrm>
        </p:spPr>
        <p:txBody>
          <a:bodyPr/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Exporting search results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csv file format gathered on ieeexplore.ieee.org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Search results with keyword “Virtual Machine” (18000 results)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Extracting data through filtering on excel (4000 results)</a:t>
            </a: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38200" y="187007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Methodology I used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728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74695"/>
            <a:ext cx="10515600" cy="73389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Trending of papers 1970-2014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717443" y="3364331"/>
            <a:ext cx="2312831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Total Number: 4000</a:t>
            </a:r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6780737"/>
              </p:ext>
            </p:extLst>
          </p:nvPr>
        </p:nvGraphicFramePr>
        <p:xfrm>
          <a:off x="0" y="1687133"/>
          <a:ext cx="11642501" cy="4939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08338" y="1400958"/>
            <a:ext cx="267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ieeexplore.ieee.org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23686" y="4223861"/>
            <a:ext cx="1776549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R. P. Goldberg: Survey of Virtual Machine Research</a:t>
            </a:r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611086" y="5511913"/>
            <a:ext cx="0" cy="3477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745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7243"/>
            <a:ext cx="10515600" cy="925327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Trending of papers 2000-2014   (a closer look)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1C06-4085-44B7-95D1-E11AEFEB367D}" type="datetime1">
              <a:rPr lang="en-US" smtClean="0"/>
              <a:t>8/28/2015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DAAD 15th Workshop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6E8ED-6228-4FE1-A3DD-1709A47576C2}" type="slidenum">
              <a:rPr lang="en-US" smtClean="0"/>
              <a:t>9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5190186" y="4005330"/>
            <a:ext cx="1069936" cy="1059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485206" y="5156362"/>
            <a:ext cx="11700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Year: 2007</a:t>
            </a:r>
            <a:endParaRPr lang="en-US" dirty="0"/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6800415"/>
              </p:ext>
            </p:extLst>
          </p:nvPr>
        </p:nvGraphicFramePr>
        <p:xfrm>
          <a:off x="399245" y="1466240"/>
          <a:ext cx="11320530" cy="4890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3070476" y="3264963"/>
            <a:ext cx="3639417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Virtualization made big headlines in 2007 with major players going public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38200" y="1415867"/>
            <a:ext cx="2678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source: ieeexplore.ieee.org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554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4775</TotalTime>
  <Words>591</Words>
  <Application>Microsoft Office PowerPoint</Application>
  <PresentationFormat>Widescreen</PresentationFormat>
  <Paragraphs>143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Courier New</vt:lpstr>
      <vt:lpstr>Times New Roman</vt:lpstr>
      <vt:lpstr>Retrospect</vt:lpstr>
      <vt:lpstr> Polytechnic University of Tirana Faculty of Information Technology Computer Engineering</vt:lpstr>
      <vt:lpstr>Contents</vt:lpstr>
      <vt:lpstr>Virtual Machine Diagram</vt:lpstr>
      <vt:lpstr>Contents</vt:lpstr>
      <vt:lpstr>History</vt:lpstr>
      <vt:lpstr>Contents</vt:lpstr>
      <vt:lpstr>Trends of papers in Virtual Machines</vt:lpstr>
      <vt:lpstr>Trending of papers 1970-2014</vt:lpstr>
      <vt:lpstr>Trending of papers 2000-2014   (a closer look)</vt:lpstr>
      <vt:lpstr>Contents</vt:lpstr>
      <vt:lpstr>Dynamic resource management</vt:lpstr>
      <vt:lpstr>Industry will continue to adopt virtualization</vt:lpstr>
      <vt:lpstr>Virtual Machine security implications</vt:lpstr>
      <vt:lpstr>Contents</vt:lpstr>
      <vt:lpstr>Future trends</vt:lpstr>
      <vt:lpstr>Conclusion</vt:lpstr>
      <vt:lpstr>Questions??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Polytechnic University of Tirana Faculty of Information Technology Computer Engineering</dc:title>
  <dc:creator>Genti Disha</dc:creator>
  <cp:lastModifiedBy>Genti Disha</cp:lastModifiedBy>
  <cp:revision>58</cp:revision>
  <dcterms:created xsi:type="dcterms:W3CDTF">2015-07-29T01:28:28Z</dcterms:created>
  <dcterms:modified xsi:type="dcterms:W3CDTF">2015-08-28T06:46:37Z</dcterms:modified>
</cp:coreProperties>
</file>